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62" r:id="rId2"/>
    <p:sldId id="260" r:id="rId3"/>
    <p:sldId id="285" r:id="rId4"/>
    <p:sldId id="302" r:id="rId5"/>
    <p:sldId id="334" r:id="rId6"/>
    <p:sldId id="335" r:id="rId7"/>
    <p:sldId id="337" r:id="rId8"/>
    <p:sldId id="336" r:id="rId9"/>
    <p:sldId id="338" r:id="rId10"/>
    <p:sldId id="342" r:id="rId11"/>
    <p:sldId id="339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0C378D1-C473-824F-8A93-147C2E9BF058}">
          <p14:sldIdLst>
            <p14:sldId id="262"/>
            <p14:sldId id="260"/>
            <p14:sldId id="285"/>
            <p14:sldId id="302"/>
            <p14:sldId id="334"/>
            <p14:sldId id="335"/>
            <p14:sldId id="337"/>
            <p14:sldId id="336"/>
          </p14:sldIdLst>
        </p14:section>
        <p14:section name="Weekk 2: Tips and Tricks" id="{7D2E859D-8229-2B41-82CD-605BE0C152C5}">
          <p14:sldIdLst>
            <p14:sldId id="338"/>
            <p14:sldId id="342"/>
            <p14:sldId id="3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051">
          <p15:clr>
            <a:srgbClr val="A4A3A4"/>
          </p15:clr>
        </p15:guide>
        <p15:guide id="4" pos="286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B6AB"/>
    <a:srgbClr val="FFFFFF"/>
    <a:srgbClr val="39ACC9"/>
    <a:srgbClr val="E6A618"/>
    <a:srgbClr val="E59D0C"/>
    <a:srgbClr val="0E3269"/>
    <a:srgbClr val="BC7633"/>
    <a:srgbClr val="5FA834"/>
    <a:srgbClr val="145F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49"/>
    <p:restoredTop sz="86460" autoAdjust="0"/>
  </p:normalViewPr>
  <p:slideViewPr>
    <p:cSldViewPr snapToGrid="0" snapToObjects="1">
      <p:cViewPr>
        <p:scale>
          <a:sx n="98" d="100"/>
          <a:sy n="98" d="100"/>
        </p:scale>
        <p:origin x="880" y="704"/>
      </p:cViewPr>
      <p:guideLst>
        <p:guide orient="horz" pos="1620"/>
        <p:guide pos="2880"/>
        <p:guide orient="horz" pos="2051"/>
        <p:guide pos="28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95EC2-1AEA-3845-8612-C63E6877A23F}" type="datetimeFigureOut">
              <a:rPr lang="en-US" smtClean="0"/>
              <a:t>1/16/19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9BCD28-9DF7-8145-9B88-F5C930D81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48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Track all expense with linked bank accounts, credit cards, track mileage with GPS on phone, take pictures of receipts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8E07F-E940-4440-9B16-57CAB527553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690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9BCD28-9DF7-8145-9B88-F5C930D819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045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78E58-F457-5445-9213-2A1FF1B646D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114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Integrated in UF.COM, each time you go in you can monitor your savings and spending toward the Shopping Annuity.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8E07F-E940-4440-9B16-57CAB5275538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193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9BCD28-9DF7-8145-9B88-F5C930D8191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826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Track all expense with linked bank accounts, credit cards, track mileage with GPS on phone, take pictures of receipts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8E07F-E940-4440-9B16-57CAB5275538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308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9BCD28-9DF7-8145-9B88-F5C930D8191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65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lang="en-US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venir Light"/>
                <a:ea typeface="+mn-ea"/>
                <a:cs typeface="Avenir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DAFF0-FCDC-B143-A022-4E525BBC38E2}" type="datetimeFigureOut">
              <a:rPr lang="en-US" smtClean="0"/>
              <a:t>1/16/19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E05E0-3CC8-864D-8866-D01EA5863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07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693" y="87926"/>
            <a:ext cx="8606692" cy="523220"/>
          </a:xfrm>
          <a:noFill/>
        </p:spPr>
        <p:txBody>
          <a:bodyPr wrap="square" rtlCol="0">
            <a:spAutoFit/>
          </a:bodyPr>
          <a:lstStyle>
            <a:lvl1pPr>
              <a:defRPr lang="en-US" sz="2800">
                <a:solidFill>
                  <a:srgbClr val="5FA834"/>
                </a:solidFill>
                <a:latin typeface="Avenir Black"/>
                <a:ea typeface="+mn-ea"/>
                <a:cs typeface="Avenir Black"/>
              </a:defRPr>
            </a:lvl1pPr>
          </a:lstStyle>
          <a:p>
            <a:pPr marL="0" lvl="0" algn="l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7013" indent="-171450"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ea typeface="+mn-ea"/>
                <a:cs typeface="Avenir Book" panose="02000503020000020003" pitchFamily="2" charset="0"/>
              </a:defRPr>
            </a:lvl1pPr>
            <a:lvl2pPr marL="460375" indent="-171450" algn="l" defTabSz="457200" rtl="0" eaLnBrk="1" latinLnBrk="0" hangingPunct="1"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ight"/>
                <a:ea typeface="+mn-ea"/>
                <a:cs typeface="Avenir Light"/>
              </a:defRPr>
            </a:lvl2pPr>
            <a:lvl3pPr marL="1143000" indent="-111125">
              <a:buClr>
                <a:schemeClr val="tx1"/>
              </a:buClr>
              <a:defRPr sz="1600">
                <a:solidFill>
                  <a:schemeClr val="bg1">
                    <a:lumMod val="50000"/>
                  </a:schemeClr>
                </a:solidFill>
                <a:latin typeface="Avenir" panose="020B0503020203020204" pitchFamily="34" charset="0"/>
              </a:defRPr>
            </a:lvl3pPr>
            <a:lvl4pPr>
              <a:defRPr sz="1600">
                <a:latin typeface="Avenir" panose="020B0503020203020204" pitchFamily="34" charset="0"/>
              </a:defRPr>
            </a:lvl4pPr>
            <a:lvl5pPr>
              <a:defRPr sz="1600">
                <a:latin typeface="Avenir" panose="020B05030202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DAFF0-FCDC-B143-A022-4E525BBC38E2}" type="datetimeFigureOut">
              <a:rPr lang="en-US" smtClean="0"/>
              <a:t>1/16/19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E05E0-3CC8-864D-8866-D01EA5863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33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200329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DAFF0-FCDC-B143-A022-4E525BBC38E2}" type="datetimeFigureOut">
              <a:rPr lang="en-US" smtClean="0"/>
              <a:t>1/16/19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E05E0-3CC8-864D-8866-D01EA5863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89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400">
                <a:latin typeface="Avenir Book" panose="02000503020000020003" pitchFamily="2" charset="0"/>
              </a:defRPr>
            </a:lvl1pPr>
            <a:lvl2pPr>
              <a:defRPr sz="2000">
                <a:latin typeface="Avenir Light" panose="020B0402020203020204" pitchFamily="34" charset="0"/>
              </a:defRPr>
            </a:lvl2pPr>
            <a:lvl3pPr>
              <a:defRPr sz="1600">
                <a:latin typeface="Avenir Book" panose="02000503020000020003" pitchFamily="2" charset="0"/>
              </a:defRPr>
            </a:lvl3pPr>
            <a:lvl4pPr>
              <a:defRPr sz="1400">
                <a:latin typeface="Avenir Book" panose="02000503020000020003" pitchFamily="2" charset="0"/>
              </a:defRPr>
            </a:lvl4pPr>
            <a:lvl5pPr>
              <a:defRPr sz="1400">
                <a:latin typeface="Avenir Book" panose="02000503020000020003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 marL="288925" indent="-288925"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ea typeface="+mn-ea"/>
                <a:cs typeface="Arial" panose="020B0604020202020204" pitchFamily="34" charset="0"/>
              </a:defRPr>
            </a:lvl1pPr>
            <a:lvl2pPr marL="742950" indent="-285750">
              <a:defRPr lang="en-US" sz="2000" kern="1200" dirty="0">
                <a:solidFill>
                  <a:schemeClr val="tx1"/>
                </a:solidFill>
                <a:latin typeface="Avenir Light" panose="020B0402020203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sz="1600">
                <a:latin typeface="Avenir Book" panose="02000503020000020003" pitchFamily="2" charset="0"/>
              </a:defRPr>
            </a:lvl3pPr>
            <a:lvl4pPr>
              <a:defRPr sz="1400">
                <a:latin typeface="Avenir Book" panose="02000503020000020003" pitchFamily="2" charset="0"/>
              </a:defRPr>
            </a:lvl4pPr>
            <a:lvl5pPr>
              <a:defRPr sz="1400">
                <a:latin typeface="Avenir Book" panose="02000503020000020003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88925" lvl="0" indent="-288925" algn="l" defTabSz="457200" rtl="0" eaLnBrk="1" latinLnBrk="0" hangingPunct="1">
              <a:spcBef>
                <a:spcPct val="20000"/>
              </a:spcBef>
              <a:buClr>
                <a:srgbClr val="00B0F0"/>
              </a:buClr>
              <a:buFont typeface="Arial"/>
              <a:buChar char="•"/>
            </a:pPr>
            <a:r>
              <a:rPr lang="en-US" dirty="0"/>
              <a:t>Click to edit Master text styles</a:t>
            </a:r>
          </a:p>
          <a:p>
            <a:pPr marL="742950" lvl="1" indent="-285750" algn="l" defTabSz="457200" rtl="0" eaLnBrk="1" latinLnBrk="0" hangingPunct="1">
              <a:spcBef>
                <a:spcPct val="20000"/>
              </a:spcBef>
              <a:buClr>
                <a:srgbClr val="5FA834"/>
              </a:buClr>
              <a:buFont typeface="Arial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DAFF0-FCDC-B143-A022-4E525BBC38E2}" type="datetimeFigureOut">
              <a:rPr lang="en-US" smtClean="0"/>
              <a:t>1/16/19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E05E0-3CC8-864D-8866-D01EA5863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90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latin typeface="Avenir Book" panose="0200050302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>
                <a:latin typeface="Avenir Light" panose="020B0402020203020204" pitchFamily="34" charset="0"/>
              </a:defRPr>
            </a:lvl1pPr>
            <a:lvl2pPr>
              <a:defRPr sz="2000">
                <a:latin typeface="Avenir Book" panose="02000503020000020003" pitchFamily="2" charset="0"/>
              </a:defRPr>
            </a:lvl2pPr>
            <a:lvl3pPr>
              <a:defRPr sz="1400">
                <a:latin typeface="Avenir" panose="020B0503020203020204" pitchFamily="34" charset="0"/>
              </a:defRPr>
            </a:lvl3pPr>
            <a:lvl4pPr>
              <a:defRPr sz="1200">
                <a:latin typeface="Avenir" panose="020B0503020203020204" pitchFamily="34" charset="0"/>
              </a:defRPr>
            </a:lvl4pPr>
            <a:lvl5pPr>
              <a:defRPr sz="1200">
                <a:latin typeface="Avenir" panose="020B0503020203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latin typeface="Avenir Book" panose="0200050302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 marL="288925" indent="-288925"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ight" panose="020B0402020203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>
              <a:defRPr lang="en-US" sz="2000" kern="1200" dirty="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Arial" panose="020B0604020202020204" pitchFamily="34" charset="0"/>
              </a:defRPr>
            </a:lvl2pPr>
            <a:lvl3pPr indent="-228600" algn="l" defTabSz="457200" rtl="0" eaLnBrk="1" latinLnBrk="0" hangingPunct="1">
              <a:spcBef>
                <a:spcPct val="20000"/>
              </a:spcBef>
              <a:buFont typeface="Arial"/>
              <a:defRPr lang="en-US" sz="1400" kern="1200" dirty="0">
                <a:solidFill>
                  <a:schemeClr val="tx1"/>
                </a:solidFill>
                <a:latin typeface="Avenir" panose="020B0503020203020204" pitchFamily="34" charset="0"/>
                <a:ea typeface="+mn-ea"/>
                <a:cs typeface="Arial" panose="020B0604020202020204" pitchFamily="34" charset="0"/>
              </a:defRPr>
            </a:lvl3pPr>
            <a:lvl4pPr indent="-228600" algn="l" defTabSz="457200" rtl="0" eaLnBrk="1" latinLnBrk="0" hangingPunct="1">
              <a:spcBef>
                <a:spcPct val="20000"/>
              </a:spcBef>
              <a:buFont typeface="Arial"/>
              <a:defRPr lang="en-US" sz="1400" kern="1200" dirty="0">
                <a:solidFill>
                  <a:schemeClr val="tx1"/>
                </a:solidFill>
                <a:latin typeface="Avenir" panose="020B0503020203020204" pitchFamily="34" charset="0"/>
                <a:ea typeface="+mn-ea"/>
                <a:cs typeface="Arial" panose="020B0604020202020204" pitchFamily="34" charset="0"/>
              </a:defRPr>
            </a:lvl4pPr>
            <a:lvl5pPr indent="-228600" algn="l" defTabSz="457200" rtl="0" eaLnBrk="1" latinLnBrk="0" hangingPunct="1">
              <a:spcBef>
                <a:spcPct val="20000"/>
              </a:spcBef>
              <a:buFont typeface="Arial"/>
              <a:defRPr lang="en-US" sz="1400" kern="1200" dirty="0">
                <a:solidFill>
                  <a:schemeClr val="tx1"/>
                </a:solidFill>
                <a:latin typeface="Avenir" panose="020B0503020203020204" pitchFamily="34" charset="0"/>
                <a:ea typeface="+mn-ea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288925" lvl="0" indent="-288925" algn="l" defTabSz="457200" rtl="0" eaLnBrk="1" latinLnBrk="0" hangingPunct="1">
              <a:spcBef>
                <a:spcPct val="20000"/>
              </a:spcBef>
              <a:buClr>
                <a:srgbClr val="00B0F0"/>
              </a:buClr>
              <a:buFont typeface="Arial"/>
              <a:buChar char="•"/>
            </a:pPr>
            <a:r>
              <a:rPr lang="en-US" dirty="0"/>
              <a:t>Click to edit Master text styles</a:t>
            </a:r>
          </a:p>
          <a:p>
            <a:pPr marL="742950" lvl="1" indent="-285750" algn="l" defTabSz="457200" rtl="0" eaLnBrk="1" latinLnBrk="0" hangingPunct="1">
              <a:spcBef>
                <a:spcPct val="20000"/>
              </a:spcBef>
              <a:buClr>
                <a:srgbClr val="5FA834"/>
              </a:buClr>
              <a:buFont typeface="Arial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DAFF0-FCDC-B143-A022-4E525BBC38E2}" type="datetimeFigureOut">
              <a:rPr lang="en-US" smtClean="0"/>
              <a:t>1/16/19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E05E0-3CC8-864D-8866-D01EA5863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80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DAFF0-FCDC-B143-A022-4E525BBC38E2}" type="datetimeFigureOut">
              <a:rPr lang="en-US" smtClean="0"/>
              <a:t>1/16/19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E05E0-3CC8-864D-8866-D01EA5863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69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DAFF0-FCDC-B143-A022-4E525BBC38E2}" type="datetimeFigureOut">
              <a:rPr lang="en-US" smtClean="0"/>
              <a:t>1/16/19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E05E0-3CC8-864D-8866-D01EA5863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87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25394"/>
            <a:ext cx="5486400" cy="400110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 algn="ctr">
              <a:buNone/>
              <a:defRPr sz="1400">
                <a:latin typeface="Avenir Book" panose="02000503020000020003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DAFF0-FCDC-B143-A022-4E525BBC38E2}" type="datetimeFigureOut">
              <a:rPr lang="en-US" smtClean="0"/>
              <a:t>1/16/19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E05E0-3CC8-864D-8866-D01EA5863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8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4693" y="87926"/>
            <a:ext cx="8606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algn="l"/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693" y="822016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DAFF0-FCDC-B143-A022-4E525BBC38E2}" type="datetimeFigureOut">
              <a:rPr lang="en-US" smtClean="0"/>
              <a:t>1/16/19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E05E0-3CC8-864D-8866-D01EA5863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1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457200" rtl="0" eaLnBrk="1" latinLnBrk="0" hangingPunct="1">
        <a:spcBef>
          <a:spcPct val="0"/>
        </a:spcBef>
        <a:buNone/>
        <a:defRPr lang="en-US" sz="2800" kern="1200" dirty="0">
          <a:solidFill>
            <a:srgbClr val="5FA834"/>
          </a:solidFill>
          <a:latin typeface="Avenir Black"/>
          <a:ea typeface="+mn-ea"/>
          <a:cs typeface="+mj-cs"/>
        </a:defRPr>
      </a:lvl1pPr>
    </p:titleStyle>
    <p:bodyStyle>
      <a:lvl1pPr marL="288925" indent="-288925" algn="l" defTabSz="457200" rtl="0" eaLnBrk="1" latinLnBrk="0" hangingPunct="1">
        <a:spcBef>
          <a:spcPct val="20000"/>
        </a:spcBef>
        <a:buClr>
          <a:srgbClr val="00B0F0"/>
        </a:buClr>
        <a:buFont typeface="Arial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5FA834"/>
        </a:buClr>
        <a:buFont typeface="Arial"/>
        <a:buChar char="–"/>
        <a:defRPr sz="2800" kern="1200">
          <a:solidFill>
            <a:schemeClr val="tx1"/>
          </a:solidFill>
          <a:latin typeface="Arial Narrow" panose="020B060602020203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E4625E-EDF8-2A48-8BCA-444ECCB5AD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" r="1766" b="8943"/>
          <a:stretch/>
        </p:blipFill>
        <p:spPr>
          <a:xfrm>
            <a:off x="6632294" y="703163"/>
            <a:ext cx="2031357" cy="34029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0" r="18881" b="28350"/>
          <a:stretch/>
        </p:blipFill>
        <p:spPr>
          <a:xfrm>
            <a:off x="5677619" y="-265866"/>
            <a:ext cx="4322526" cy="5743033"/>
          </a:xfrm>
          <a:prstGeom prst="rect">
            <a:avLst/>
          </a:prstGeom>
        </p:spPr>
      </p:pic>
      <p:pic>
        <p:nvPicPr>
          <p:cNvPr id="6" name="Picture 5" descr="Deductr logo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09" y="594840"/>
            <a:ext cx="4807574" cy="1169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CC0698-EB60-6041-80A8-AD403C87F70F}"/>
              </a:ext>
            </a:extLst>
          </p:cNvPr>
          <p:cNvSpPr txBox="1"/>
          <p:nvPr/>
        </p:nvSpPr>
        <p:spPr>
          <a:xfrm>
            <a:off x="632300" y="1856169"/>
            <a:ext cx="533260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RESOURCES FOR TRACKING TAX EXPENSES &amp; </a:t>
            </a:r>
            <a:b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SHOPPING ANNUITY SPENDING</a:t>
            </a:r>
          </a:p>
          <a:p>
            <a:pPr algn="ctr"/>
            <a:r>
              <a:rPr lang="en-US" sz="135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FREE WITH UFMS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F91EB7-8821-A44F-BCBD-713C70DD55C1}"/>
              </a:ext>
            </a:extLst>
          </p:cNvPr>
          <p:cNvSpPr/>
          <p:nvPr/>
        </p:nvSpPr>
        <p:spPr>
          <a:xfrm>
            <a:off x="570431" y="2767804"/>
            <a:ext cx="54563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48B6AB"/>
                </a:solidFill>
                <a:latin typeface="lato-regular"/>
              </a:rPr>
              <a:t>Week 1: </a:t>
            </a:r>
            <a:r>
              <a:rPr lang="en-US" sz="1600" dirty="0">
                <a:solidFill>
                  <a:srgbClr val="48B6AB"/>
                </a:solidFill>
                <a:latin typeface="lato-regular"/>
              </a:rPr>
              <a:t>Introduction to Deductr. Goal for the 4-week group </a:t>
            </a:r>
            <a:br>
              <a:rPr lang="en-US" sz="1600" dirty="0">
                <a:solidFill>
                  <a:srgbClr val="48B6AB"/>
                </a:solidFill>
              </a:rPr>
            </a:br>
            <a:br>
              <a:rPr lang="en-US" sz="1600" dirty="0">
                <a:solidFill>
                  <a:srgbClr val="48B6AB"/>
                </a:solidFill>
              </a:rPr>
            </a:b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-regular"/>
              </a:rPr>
              <a:t>Week 2: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-regular"/>
              </a:rPr>
              <a:t>Tips &amp; Tricks. Featured guests and users 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-regular"/>
              </a:rPr>
              <a:t>Week 3: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-regular"/>
              </a:rPr>
              <a:t>Recruiting &amp; Retention with Deductr 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-regular"/>
              </a:rPr>
              <a:t>Week 4: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-regular"/>
              </a:rPr>
              <a:t>Call to Action / Getting your team on board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86629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 shot of a computer&#10;&#10;Description automatically generated">
            <a:extLst>
              <a:ext uri="{FF2B5EF4-FFF2-40B4-BE49-F238E27FC236}">
                <a16:creationId xmlns:a16="http://schemas.microsoft.com/office/drawing/2014/main" id="{51FE8C84-C861-7C40-A9B2-C3FD30646B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67"/>
          <a:stretch/>
        </p:blipFill>
        <p:spPr>
          <a:xfrm>
            <a:off x="1580623" y="10"/>
            <a:ext cx="9143980" cy="51434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0F5C6BF-1AAE-EE4A-8745-CD774744F58F}"/>
              </a:ext>
            </a:extLst>
          </p:cNvPr>
          <p:cNvSpPr/>
          <p:nvPr/>
        </p:nvSpPr>
        <p:spPr>
          <a:xfrm>
            <a:off x="0" y="0"/>
            <a:ext cx="3336758" cy="5143500"/>
          </a:xfrm>
          <a:prstGeom prst="rect">
            <a:avLst/>
          </a:prstGeom>
          <a:solidFill>
            <a:srgbClr val="48B6A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4B3900-A1EA-2B49-9BEE-C57A6873CFF9}"/>
              </a:ext>
            </a:extLst>
          </p:cNvPr>
          <p:cNvSpPr/>
          <p:nvPr/>
        </p:nvSpPr>
        <p:spPr>
          <a:xfrm>
            <a:off x="117681" y="151944"/>
            <a:ext cx="310139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TOP QUESTIONS FROM WEEK 1:</a:t>
            </a:r>
            <a:br>
              <a:rPr lang="en-US" sz="1600" b="1" dirty="0">
                <a:solidFill>
                  <a:schemeClr val="bg1"/>
                </a:solidFill>
              </a:rPr>
            </a:br>
            <a:endParaRPr lang="en-US" sz="1600" b="1" dirty="0">
              <a:solidFill>
                <a:schemeClr val="bg1"/>
              </a:solidFill>
            </a:endParaRP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My bank does not come up?  What should I do? 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Can I link a credit card? 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Can I enter manually? (For non-bank accounts)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How to use app / login using Deductr? 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Can I track more than one business?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SA Spending verses Tax Expenses?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How to record SA Spending?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Where do you record Autoship expenses?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Where should I go for FAQs and ongoing support? </a:t>
            </a:r>
            <a:br>
              <a:rPr lang="en-US" sz="1400" dirty="0">
                <a:solidFill>
                  <a:schemeClr val="bg1"/>
                </a:solidFill>
              </a:rPr>
            </a:b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966237F-0373-DE42-A601-F19F9099D120}"/>
              </a:ext>
            </a:extLst>
          </p:cNvPr>
          <p:cNvGrpSpPr/>
          <p:nvPr/>
        </p:nvGrpSpPr>
        <p:grpSpPr>
          <a:xfrm>
            <a:off x="82685" y="712438"/>
            <a:ext cx="4109935" cy="4501022"/>
            <a:chOff x="43775" y="1071410"/>
            <a:chExt cx="4109935" cy="4501022"/>
          </a:xfrm>
        </p:grpSpPr>
        <p:pic>
          <p:nvPicPr>
            <p:cNvPr id="7" name="Picture 6" descr="A screenshot of a cell phone&#13;&#10;&#13;&#10;Description automatically generated">
              <a:extLst>
                <a:ext uri="{FF2B5EF4-FFF2-40B4-BE49-F238E27FC236}">
                  <a16:creationId xmlns:a16="http://schemas.microsoft.com/office/drawing/2014/main" id="{1D7C0EE0-5BD6-A243-ACC1-65D5205C6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685" y="1071410"/>
              <a:ext cx="3298189" cy="126999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C8C36EB-6E0E-F94F-B44E-A2868059E5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3001" r="7222" b="33535"/>
            <a:stretch/>
          </p:blipFill>
          <p:spPr>
            <a:xfrm>
              <a:off x="188938" y="2108340"/>
              <a:ext cx="3712369" cy="568411"/>
            </a:xfrm>
            <a:prstGeom prst="rect">
              <a:avLst/>
            </a:prstGeom>
          </p:spPr>
        </p:pic>
        <p:pic>
          <p:nvPicPr>
            <p:cNvPr id="9" name="Picture 8" descr="A screenshot of a cell phone&#13;&#10;&#13;&#10;Description automatically generated">
              <a:extLst>
                <a:ext uri="{FF2B5EF4-FFF2-40B4-BE49-F238E27FC236}">
                  <a16:creationId xmlns:a16="http://schemas.microsoft.com/office/drawing/2014/main" id="{FA8800E7-FE76-564E-9804-41091AD3C7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766" t="4918" r="15094"/>
            <a:stretch/>
          </p:blipFill>
          <p:spPr>
            <a:xfrm>
              <a:off x="361469" y="2673729"/>
              <a:ext cx="3609995" cy="1035123"/>
            </a:xfrm>
            <a:prstGeom prst="rect">
              <a:avLst/>
            </a:prstGeom>
          </p:spPr>
        </p:pic>
        <p:pic>
          <p:nvPicPr>
            <p:cNvPr id="13" name="Picture 12" descr="A picture containing animal&#13;&#10;&#13;&#10;Description automatically generated">
              <a:extLst>
                <a:ext uri="{FF2B5EF4-FFF2-40B4-BE49-F238E27FC236}">
                  <a16:creationId xmlns:a16="http://schemas.microsoft.com/office/drawing/2014/main" id="{DC89E0C4-C103-324C-8F48-C4D0B75520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7798"/>
            <a:stretch/>
          </p:blipFill>
          <p:spPr>
            <a:xfrm>
              <a:off x="43775" y="3403122"/>
              <a:ext cx="4109935" cy="1147193"/>
            </a:xfrm>
            <a:prstGeom prst="rect">
              <a:avLst/>
            </a:prstGeom>
          </p:spPr>
        </p:pic>
        <p:pic>
          <p:nvPicPr>
            <p:cNvPr id="15" name="Picture 14" descr="A screenshot of a cell phone&#13;&#10;&#13;&#10;Description automatically generated">
              <a:extLst>
                <a:ext uri="{FF2B5EF4-FFF2-40B4-BE49-F238E27FC236}">
                  <a16:creationId xmlns:a16="http://schemas.microsoft.com/office/drawing/2014/main" id="{68B551DF-5E62-B243-9518-EE593C0DBD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4436"/>
            <a:stretch/>
          </p:blipFill>
          <p:spPr>
            <a:xfrm>
              <a:off x="82685" y="4177820"/>
              <a:ext cx="3735421" cy="1394612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767A185-849B-7E45-9FC3-C4C36C6FE79A}"/>
              </a:ext>
            </a:extLst>
          </p:cNvPr>
          <p:cNvSpPr/>
          <p:nvPr/>
        </p:nvSpPr>
        <p:spPr>
          <a:xfrm>
            <a:off x="4572000" y="-5632"/>
            <a:ext cx="4572000" cy="5143500"/>
          </a:xfrm>
          <a:prstGeom prst="rect">
            <a:avLst/>
          </a:prstGeom>
          <a:solidFill>
            <a:srgbClr val="48B6A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D7A05C-2A93-1D4C-922D-A4D659F8648B}"/>
              </a:ext>
            </a:extLst>
          </p:cNvPr>
          <p:cNvSpPr txBox="1"/>
          <p:nvPr/>
        </p:nvSpPr>
        <p:spPr>
          <a:xfrm>
            <a:off x="4907604" y="266316"/>
            <a:ext cx="371723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FFFFFF"/>
                </a:solidFill>
              </a:rPr>
              <a:t>To Do: </a:t>
            </a:r>
            <a:endParaRPr lang="en-US" dirty="0">
              <a:solidFill>
                <a:srgbClr val="FFFFFF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Confirm your expenses the week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Categorize your SA spending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Add mileage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Submit your accountability on Friday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Access your Deductr Account / Check out Help Center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Adjust one thing that did not work for you this past week  </a:t>
            </a:r>
            <a:r>
              <a:rPr lang="en-US" dirty="0">
                <a:solidFill>
                  <a:srgbClr val="FFFFFF"/>
                </a:solidFill>
                <a:sym typeface="Wingdings" pitchFamily="2" charset="2"/>
              </a:rPr>
              <a:t> </a:t>
            </a:r>
            <a:endParaRPr lang="en-US" dirty="0">
              <a:solidFill>
                <a:srgbClr val="FFFFFF"/>
              </a:solidFill>
            </a:endParaRPr>
          </a:p>
          <a:p>
            <a:pPr>
              <a:spcAft>
                <a:spcPts val="120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A31420-0EE9-F246-A369-8F304BC544A6}"/>
              </a:ext>
            </a:extLst>
          </p:cNvPr>
          <p:cNvSpPr txBox="1"/>
          <p:nvPr/>
        </p:nvSpPr>
        <p:spPr>
          <a:xfrm>
            <a:off x="82685" y="596348"/>
            <a:ext cx="4406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https://www.surveymonkey.com/r/Deductr</a:t>
            </a:r>
          </a:p>
          <a:p>
            <a:endParaRPr lang="en-US" u="sng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389E10-53DC-5847-848B-55E8B5057110}"/>
              </a:ext>
            </a:extLst>
          </p:cNvPr>
          <p:cNvSpPr txBox="1"/>
          <p:nvPr/>
        </p:nvSpPr>
        <p:spPr>
          <a:xfrm>
            <a:off x="82685" y="227016"/>
            <a:ext cx="437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SUBMIT RESPONSES EACH FRIDAY, 11:59 PM.</a:t>
            </a:r>
          </a:p>
        </p:txBody>
      </p:sp>
    </p:spTree>
    <p:extLst>
      <p:ext uri="{BB962C8B-B14F-4D97-AF65-F5344CB8AC3E}">
        <p14:creationId xmlns:p14="http://schemas.microsoft.com/office/powerpoint/2010/main" val="373199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29CFFF-27B5-C444-A251-E566BCCA50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75" r="8318" b="7565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240882"/>
            <a:ext cx="3249230" cy="4422557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F43198E-D79B-1E43-8F9E-551BDBAE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03" y="480197"/>
            <a:ext cx="2819430" cy="10087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KEEP MORE OF WHAT YOU MAKE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F69F3D-2A3D-1F40-8CEA-B9D3F2F0EEA1}"/>
              </a:ext>
            </a:extLst>
          </p:cNvPr>
          <p:cNvSpPr txBox="1"/>
          <p:nvPr/>
        </p:nvSpPr>
        <p:spPr>
          <a:xfrm>
            <a:off x="445582" y="1591322"/>
            <a:ext cx="2823620" cy="2829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The average small business owner leaves roughly $3,000 each year on the table, simply because they did not track, monitor and submit expenses they are entitled to write off of their taxable income.  </a:t>
            </a:r>
          </a:p>
        </p:txBody>
      </p:sp>
    </p:spTree>
    <p:extLst>
      <p:ext uri="{BB962C8B-B14F-4D97-AF65-F5344CB8AC3E}">
        <p14:creationId xmlns:p14="http://schemas.microsoft.com/office/powerpoint/2010/main" val="92693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itting at a table using a computer&#13;&#10;&#13;&#10;Description automatically generated">
            <a:extLst>
              <a:ext uri="{FF2B5EF4-FFF2-40B4-BE49-F238E27FC236}">
                <a16:creationId xmlns:a16="http://schemas.microsoft.com/office/drawing/2014/main" id="{07BFBF61-7159-E249-B50A-D444FB37D1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82" r="9091" b="30901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06"/>
            <a:ext cx="4206915" cy="438020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0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49" y="-1"/>
            <a:ext cx="4081393" cy="4241204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F43198E-D79B-1E43-8F9E-551BDBAE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33" y="562786"/>
            <a:ext cx="3451230" cy="78255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2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TAX BENEFITS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F69F3D-2A3D-1F40-8CEA-B9D3F2F0EEA1}"/>
              </a:ext>
            </a:extLst>
          </p:cNvPr>
          <p:cNvSpPr txBox="1"/>
          <p:nvPr/>
        </p:nvSpPr>
        <p:spPr>
          <a:xfrm>
            <a:off x="158433" y="1091564"/>
            <a:ext cx="3855478" cy="249219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r>
              <a:rPr lang="en-US" sz="1400" dirty="0">
                <a:solidFill>
                  <a:srgbClr val="2A3645"/>
                </a:solidFill>
              </a:rPr>
              <a:t>Deductr is like having a personal assistant to track: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A3645"/>
                </a:solidFill>
              </a:rPr>
              <a:t>Business expenses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A3645"/>
                </a:solidFill>
              </a:rPr>
              <a:t>Mileage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A3645"/>
                </a:solidFill>
              </a:rPr>
              <a:t>Time without the salary. </a:t>
            </a:r>
          </a:p>
          <a:p>
            <a:pPr lvl="0" defTabSz="914400">
              <a:lnSpc>
                <a:spcPct val="90000"/>
              </a:lnSpc>
              <a:spcAft>
                <a:spcPts val="600"/>
              </a:spcAft>
            </a:pPr>
            <a:endParaRPr lang="en-US" sz="1300" dirty="0"/>
          </a:p>
          <a:p>
            <a:pPr lvl="0" defTabSz="914400">
              <a:lnSpc>
                <a:spcPct val="90000"/>
              </a:lnSpc>
              <a:spcAft>
                <a:spcPts val="600"/>
              </a:spcAft>
            </a:pPr>
            <a:r>
              <a:rPr lang="en-US" sz="1300" dirty="0"/>
              <a:t>For many UFOs, their UnFranchise Business is their first time owning a business.  Deductr makes tax preparation easier for them by providing a simple system to keep them organized throughout the year so that they can have solid documentation and maximize their deductions </a:t>
            </a:r>
          </a:p>
        </p:txBody>
      </p:sp>
    </p:spTree>
    <p:extLst>
      <p:ext uri="{BB962C8B-B14F-4D97-AF65-F5344CB8AC3E}">
        <p14:creationId xmlns:p14="http://schemas.microsoft.com/office/powerpoint/2010/main" val="682141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43198E-D79B-1E43-8F9E-551BDBAE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85" y="532924"/>
            <a:ext cx="3986893" cy="120661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SHOPPING ANNUITY BENEFITS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F69F3D-2A3D-1F40-8CEA-B9D3F2F0EEA1}"/>
              </a:ext>
            </a:extLst>
          </p:cNvPr>
          <p:cNvSpPr txBox="1"/>
          <p:nvPr/>
        </p:nvSpPr>
        <p:spPr>
          <a:xfrm>
            <a:off x="5040085" y="1415143"/>
            <a:ext cx="3986893" cy="3290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/>
              <a:t>Wouldn’t it be great if you could see your ACTUAL spending verses your STATED spending that you input into your SAA?</a:t>
            </a:r>
          </a:p>
          <a:p>
            <a:pPr>
              <a:lnSpc>
                <a:spcPct val="150000"/>
              </a:lnSpc>
            </a:pP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/>
              <a:t>By classifying something as a Shopping Annuity Expense in </a:t>
            </a:r>
            <a:r>
              <a:rPr lang="en-US" sz="1400" dirty="0" err="1"/>
              <a:t>Deductr</a:t>
            </a:r>
            <a:r>
              <a:rPr lang="en-US" sz="1400" dirty="0"/>
              <a:t> you: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Verify your spending broken down into Assessment categories to see the true picture for how much you are actually spending. </a:t>
            </a:r>
            <a:br>
              <a:rPr lang="en-US" sz="1400" dirty="0"/>
            </a:b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F9FA54-CEF4-8643-9BA3-1C48408A7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71800"/>
            <a:ext cx="4887085" cy="344471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CC25C8-21B0-4E44-B567-887DD79C5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87085" cy="3444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33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186C9617-38C0-A34B-9786-88FEF7385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905" y="2317818"/>
            <a:ext cx="8905461" cy="318394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6225A30-FB4B-5F4F-ABF6-9759E25B7E12}"/>
              </a:ext>
            </a:extLst>
          </p:cNvPr>
          <p:cNvGrpSpPr/>
          <p:nvPr/>
        </p:nvGrpSpPr>
        <p:grpSpPr>
          <a:xfrm>
            <a:off x="6542314" y="679183"/>
            <a:ext cx="1991429" cy="3979903"/>
            <a:chOff x="8723086" y="760436"/>
            <a:chExt cx="2655238" cy="530653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4ACCD89-557A-C947-A6A5-39EEDB046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30"/>
            <a:stretch/>
          </p:blipFill>
          <p:spPr>
            <a:xfrm>
              <a:off x="8747592" y="760436"/>
              <a:ext cx="2630732" cy="529202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F596B13-7D50-4C45-AE7D-DEF4D68F69A5}"/>
                </a:ext>
              </a:extLst>
            </p:cNvPr>
            <p:cNvSpPr/>
            <p:nvPr/>
          </p:nvSpPr>
          <p:spPr>
            <a:xfrm>
              <a:off x="8723086" y="2569030"/>
              <a:ext cx="2627086" cy="3497943"/>
            </a:xfrm>
            <a:prstGeom prst="rect">
              <a:avLst/>
            </a:prstGeom>
            <a:solidFill>
              <a:schemeClr val="bg2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812F1D6-15B7-B54B-9213-F3035CAC1B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0" r="18881" b="28350"/>
          <a:stretch/>
        </p:blipFill>
        <p:spPr>
          <a:xfrm>
            <a:off x="5636315" y="-272143"/>
            <a:ext cx="4322526" cy="574303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3DF6C6A-AC79-DC48-9A42-6BB25AD3E615}"/>
              </a:ext>
            </a:extLst>
          </p:cNvPr>
          <p:cNvSpPr/>
          <p:nvPr/>
        </p:nvSpPr>
        <p:spPr>
          <a:xfrm>
            <a:off x="0" y="-2874525"/>
            <a:ext cx="52311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350" dirty="0">
                <a:solidFill>
                  <a:srgbClr val="2A3645"/>
                </a:solidFill>
              </a:rPr>
              <a:t>ACCESS DEDUCTR: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2A3645"/>
                </a:solidFill>
              </a:rPr>
              <a:t>Login to UnFranchise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2A3645"/>
                </a:solidFill>
              </a:rPr>
              <a:t>Business Center, Deductr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2A3645"/>
                </a:solidFill>
              </a:rPr>
              <a:t>Set up your account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2A3645"/>
                </a:solidFill>
              </a:rPr>
              <a:t>Download the app for mobile use (Make sure you </a:t>
            </a:r>
          </a:p>
          <a:p>
            <a:pPr>
              <a:defRPr/>
            </a:pPr>
            <a:endParaRPr lang="en-US" sz="1350" dirty="0">
              <a:solidFill>
                <a:srgbClr val="2A3645"/>
              </a:solidFill>
            </a:endParaRPr>
          </a:p>
          <a:p>
            <a:pPr>
              <a:defRPr/>
            </a:pPr>
            <a:r>
              <a:rPr lang="en-US" sz="1350" dirty="0">
                <a:solidFill>
                  <a:srgbClr val="2A3645"/>
                </a:solidFill>
              </a:rPr>
              <a:t>Login to </a:t>
            </a:r>
            <a:r>
              <a:rPr lang="en-US" sz="1350" dirty="0" err="1">
                <a:solidFill>
                  <a:srgbClr val="2A3645"/>
                </a:solidFill>
              </a:rPr>
              <a:t>UnFAutomated</a:t>
            </a:r>
            <a:r>
              <a:rPr lang="en-US" sz="1350" dirty="0">
                <a:solidFill>
                  <a:srgbClr val="2A3645"/>
                </a:solidFill>
              </a:rPr>
              <a:t> &amp; Transparent! Happens as you live and spend and documents for Schedule C as an independent business person.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31C242-AB63-C449-9F1C-5CFB86085110}"/>
              </a:ext>
            </a:extLst>
          </p:cNvPr>
          <p:cNvSpPr/>
          <p:nvPr/>
        </p:nvSpPr>
        <p:spPr>
          <a:xfrm>
            <a:off x="44122" y="255621"/>
            <a:ext cx="64569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75"/>
              </a:spcBef>
              <a:spcAft>
                <a:spcPts val="450"/>
              </a:spcAft>
              <a:buSzPts val="1100"/>
            </a:pPr>
            <a:r>
              <a:rPr lang="en-US" sz="1500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ACTIVATE YOUR ACCOUNT BY LOGGING INTO DEDUCTR ON UNFRANCHISE.COM </a:t>
            </a:r>
          </a:p>
          <a:p>
            <a:pPr marL="600075" lvl="1" indent="-257175">
              <a:spcBef>
                <a:spcPts val="375"/>
              </a:spcBef>
              <a:spcAft>
                <a:spcPts val="450"/>
              </a:spcAft>
              <a:buSzPts val="1100"/>
              <a:buFont typeface="Symbol" pitchFamily="2" charset="2"/>
              <a:buChar char=""/>
            </a:pPr>
            <a:r>
              <a:rPr lang="en-US" sz="15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Confirm your business expenses</a:t>
            </a:r>
          </a:p>
          <a:p>
            <a:pPr marL="600075" lvl="1" indent="-257175">
              <a:spcBef>
                <a:spcPts val="375"/>
              </a:spcBef>
              <a:spcAft>
                <a:spcPts val="450"/>
              </a:spcAft>
              <a:buSzPts val="1100"/>
              <a:buFont typeface="Symbol" pitchFamily="2" charset="2"/>
              <a:buChar char=""/>
            </a:pPr>
            <a:r>
              <a:rPr lang="en-US" sz="15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Confirm your actual SA spending</a:t>
            </a:r>
          </a:p>
          <a:p>
            <a:pPr marL="600075" lvl="1" indent="-257175">
              <a:spcBef>
                <a:spcPts val="375"/>
              </a:spcBef>
              <a:spcAft>
                <a:spcPts val="450"/>
              </a:spcAft>
              <a:buSzPts val="1100"/>
              <a:buFont typeface="Symbol" pitchFamily="2" charset="2"/>
              <a:buChar char=""/>
            </a:pPr>
            <a:r>
              <a:rPr lang="en-US" sz="15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Upload paper receipts</a:t>
            </a:r>
          </a:p>
          <a:p>
            <a:pPr marL="600075" lvl="1" indent="-257175">
              <a:spcBef>
                <a:spcPts val="375"/>
              </a:spcBef>
              <a:spcAft>
                <a:spcPts val="450"/>
              </a:spcAft>
              <a:buSzPts val="1100"/>
              <a:buFont typeface="Symbol" pitchFamily="2" charset="2"/>
              <a:buChar char=""/>
            </a:pPr>
            <a:r>
              <a:rPr lang="en-US" sz="15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Track your mileage</a:t>
            </a:r>
            <a:endParaRPr lang="en-US" sz="1500" dirty="0">
              <a:solidFill>
                <a:prstClr val="black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>
              <a:spcBef>
                <a:spcPts val="375"/>
              </a:spcBef>
              <a:spcAft>
                <a:spcPts val="450"/>
              </a:spcAft>
            </a:pPr>
            <a:r>
              <a:rPr lang="en-US" sz="1350" dirty="0">
                <a:solidFill>
                  <a:prstClr val="black"/>
                </a:solidFill>
                <a:ea typeface="Times New Roman" panose="02020603050405020304" pitchFamily="18" charset="0"/>
              </a:rPr>
              <a:t> </a:t>
            </a:r>
            <a:endParaRPr lang="en-US" sz="135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560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B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25FAAB-4E21-F347-96FA-5950A5F77B3F}"/>
              </a:ext>
            </a:extLst>
          </p:cNvPr>
          <p:cNvSpPr txBox="1"/>
          <p:nvPr/>
        </p:nvSpPr>
        <p:spPr>
          <a:xfrm>
            <a:off x="974035" y="1848679"/>
            <a:ext cx="67784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LIVE DEMO</a:t>
            </a:r>
          </a:p>
        </p:txBody>
      </p:sp>
    </p:spTree>
    <p:extLst>
      <p:ext uri="{BB962C8B-B14F-4D97-AF65-F5344CB8AC3E}">
        <p14:creationId xmlns:p14="http://schemas.microsoft.com/office/powerpoint/2010/main" val="2298579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sitting on a sofa&#13;&#10;&#13;&#10;Description automatically generated">
            <a:extLst>
              <a:ext uri="{FF2B5EF4-FFF2-40B4-BE49-F238E27FC236}">
                <a16:creationId xmlns:a16="http://schemas.microsoft.com/office/drawing/2014/main" id="{44611DD0-9A6C-BE4A-B5F3-B5E3F7455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4" r="5337" b="23391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240882"/>
            <a:ext cx="3249230" cy="4422557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11D089-47E3-3F4B-BE8F-7F355E7416D8}"/>
              </a:ext>
            </a:extLst>
          </p:cNvPr>
          <p:cNvSpPr txBox="1"/>
          <p:nvPr/>
        </p:nvSpPr>
        <p:spPr>
          <a:xfrm>
            <a:off x="445582" y="1591322"/>
            <a:ext cx="2823620" cy="2829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b="1" dirty="0"/>
              <a:t>TIPS FOR CONSISTENCY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Pick a time that you can commit to logging in each DAY OR WEEK (Whichever you can ABSOLUTELY commit to)</a:t>
            </a:r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Deductr FRIDAYS</a:t>
            </a:r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With Morning Coffee</a:t>
            </a:r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Or after dinner 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Start the habit of turning on mileage tracker when you take business trips (You need the app to do this)</a:t>
            </a:r>
          </a:p>
        </p:txBody>
      </p:sp>
    </p:spTree>
    <p:extLst>
      <p:ext uri="{BB962C8B-B14F-4D97-AF65-F5344CB8AC3E}">
        <p14:creationId xmlns:p14="http://schemas.microsoft.com/office/powerpoint/2010/main" val="2249120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966237F-0373-DE42-A601-F19F9099D120}"/>
              </a:ext>
            </a:extLst>
          </p:cNvPr>
          <p:cNvGrpSpPr/>
          <p:nvPr/>
        </p:nvGrpSpPr>
        <p:grpSpPr>
          <a:xfrm>
            <a:off x="82685" y="712438"/>
            <a:ext cx="4109935" cy="4501022"/>
            <a:chOff x="43775" y="1071410"/>
            <a:chExt cx="4109935" cy="4501022"/>
          </a:xfrm>
        </p:grpSpPr>
        <p:pic>
          <p:nvPicPr>
            <p:cNvPr id="7" name="Picture 6" descr="A screenshot of a cell phone&#13;&#10;&#13;&#10;Description automatically generated">
              <a:extLst>
                <a:ext uri="{FF2B5EF4-FFF2-40B4-BE49-F238E27FC236}">
                  <a16:creationId xmlns:a16="http://schemas.microsoft.com/office/drawing/2014/main" id="{1D7C0EE0-5BD6-A243-ACC1-65D5205C6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685" y="1071410"/>
              <a:ext cx="3298189" cy="126999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C8C36EB-6E0E-F94F-B44E-A2868059E5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3001" r="7222" b="33535"/>
            <a:stretch/>
          </p:blipFill>
          <p:spPr>
            <a:xfrm>
              <a:off x="188938" y="2108340"/>
              <a:ext cx="3712369" cy="568411"/>
            </a:xfrm>
            <a:prstGeom prst="rect">
              <a:avLst/>
            </a:prstGeom>
          </p:spPr>
        </p:pic>
        <p:pic>
          <p:nvPicPr>
            <p:cNvPr id="9" name="Picture 8" descr="A screenshot of a cell phone&#13;&#10;&#13;&#10;Description automatically generated">
              <a:extLst>
                <a:ext uri="{FF2B5EF4-FFF2-40B4-BE49-F238E27FC236}">
                  <a16:creationId xmlns:a16="http://schemas.microsoft.com/office/drawing/2014/main" id="{FA8800E7-FE76-564E-9804-41091AD3C7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766" t="4918" r="15094"/>
            <a:stretch/>
          </p:blipFill>
          <p:spPr>
            <a:xfrm>
              <a:off x="361469" y="2673729"/>
              <a:ext cx="3609995" cy="1035123"/>
            </a:xfrm>
            <a:prstGeom prst="rect">
              <a:avLst/>
            </a:prstGeom>
          </p:spPr>
        </p:pic>
        <p:pic>
          <p:nvPicPr>
            <p:cNvPr id="13" name="Picture 12" descr="A picture containing animal&#13;&#10;&#13;&#10;Description automatically generated">
              <a:extLst>
                <a:ext uri="{FF2B5EF4-FFF2-40B4-BE49-F238E27FC236}">
                  <a16:creationId xmlns:a16="http://schemas.microsoft.com/office/drawing/2014/main" id="{DC89E0C4-C103-324C-8F48-C4D0B75520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7798"/>
            <a:stretch/>
          </p:blipFill>
          <p:spPr>
            <a:xfrm>
              <a:off x="43775" y="3403122"/>
              <a:ext cx="4109935" cy="1147193"/>
            </a:xfrm>
            <a:prstGeom prst="rect">
              <a:avLst/>
            </a:prstGeom>
          </p:spPr>
        </p:pic>
        <p:pic>
          <p:nvPicPr>
            <p:cNvPr id="15" name="Picture 14" descr="A screenshot of a cell phone&#13;&#10;&#13;&#10;Description automatically generated">
              <a:extLst>
                <a:ext uri="{FF2B5EF4-FFF2-40B4-BE49-F238E27FC236}">
                  <a16:creationId xmlns:a16="http://schemas.microsoft.com/office/drawing/2014/main" id="{68B551DF-5E62-B243-9518-EE593C0DBD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4436"/>
            <a:stretch/>
          </p:blipFill>
          <p:spPr>
            <a:xfrm>
              <a:off x="82685" y="4177820"/>
              <a:ext cx="3735421" cy="1394612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767A185-849B-7E45-9FC3-C4C36C6FE79A}"/>
              </a:ext>
            </a:extLst>
          </p:cNvPr>
          <p:cNvSpPr/>
          <p:nvPr/>
        </p:nvSpPr>
        <p:spPr>
          <a:xfrm>
            <a:off x="4572000" y="-5632"/>
            <a:ext cx="4572000" cy="5143500"/>
          </a:xfrm>
          <a:prstGeom prst="rect">
            <a:avLst/>
          </a:prstGeom>
          <a:solidFill>
            <a:srgbClr val="48B6A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D7A05C-2A93-1D4C-922D-A4D659F8648B}"/>
              </a:ext>
            </a:extLst>
          </p:cNvPr>
          <p:cNvSpPr txBox="1"/>
          <p:nvPr/>
        </p:nvSpPr>
        <p:spPr>
          <a:xfrm>
            <a:off x="5029200" y="596348"/>
            <a:ext cx="371723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FFFFFF"/>
                </a:solidFill>
              </a:rPr>
              <a:t>MAKE DEDUTR A HABIT THIS WEEK!</a:t>
            </a:r>
          </a:p>
          <a:p>
            <a:pPr>
              <a:spcAft>
                <a:spcPts val="1200"/>
              </a:spcAft>
            </a:pPr>
            <a:endParaRPr lang="en-US" dirty="0">
              <a:solidFill>
                <a:srgbClr val="FFFFFF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Activate &amp; Setup your account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Confirm tax expenses for Jan 1, 2019 – Current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Categorize your SA spending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Add mileage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Submit your accountability on Friday</a:t>
            </a:r>
          </a:p>
          <a:p>
            <a:pPr>
              <a:spcAft>
                <a:spcPts val="120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A31420-0EE9-F246-A369-8F304BC544A6}"/>
              </a:ext>
            </a:extLst>
          </p:cNvPr>
          <p:cNvSpPr txBox="1"/>
          <p:nvPr/>
        </p:nvSpPr>
        <p:spPr>
          <a:xfrm>
            <a:off x="82685" y="596348"/>
            <a:ext cx="4406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https://www.surveymonkey.com/r/Deductr</a:t>
            </a:r>
          </a:p>
          <a:p>
            <a:endParaRPr lang="en-US" u="sng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389E10-53DC-5847-848B-55E8B5057110}"/>
              </a:ext>
            </a:extLst>
          </p:cNvPr>
          <p:cNvSpPr txBox="1"/>
          <p:nvPr/>
        </p:nvSpPr>
        <p:spPr>
          <a:xfrm>
            <a:off x="82685" y="227016"/>
            <a:ext cx="437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SUBMIT RESPONSES EACH FRIDAY, 11:59 PM.</a:t>
            </a:r>
          </a:p>
        </p:txBody>
      </p:sp>
    </p:spTree>
    <p:extLst>
      <p:ext uri="{BB962C8B-B14F-4D97-AF65-F5344CB8AC3E}">
        <p14:creationId xmlns:p14="http://schemas.microsoft.com/office/powerpoint/2010/main" val="2223143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E4625E-EDF8-2A48-8BCA-444ECCB5AD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" r="1766" b="8943"/>
          <a:stretch/>
        </p:blipFill>
        <p:spPr>
          <a:xfrm>
            <a:off x="6632294" y="703163"/>
            <a:ext cx="2031357" cy="34029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0" r="18881" b="28350"/>
          <a:stretch/>
        </p:blipFill>
        <p:spPr>
          <a:xfrm>
            <a:off x="5677619" y="-265866"/>
            <a:ext cx="4322526" cy="5743033"/>
          </a:xfrm>
          <a:prstGeom prst="rect">
            <a:avLst/>
          </a:prstGeom>
        </p:spPr>
      </p:pic>
      <p:pic>
        <p:nvPicPr>
          <p:cNvPr id="6" name="Picture 5" descr="Deductr logo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09" y="594840"/>
            <a:ext cx="4807574" cy="1169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CC0698-EB60-6041-80A8-AD403C87F70F}"/>
              </a:ext>
            </a:extLst>
          </p:cNvPr>
          <p:cNvSpPr txBox="1"/>
          <p:nvPr/>
        </p:nvSpPr>
        <p:spPr>
          <a:xfrm>
            <a:off x="632300" y="1856169"/>
            <a:ext cx="533260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RESOURCES FOR TRACKING TAX EXPENSES &amp; </a:t>
            </a:r>
            <a:b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SHOPPING ANNUITY SPENDING</a:t>
            </a:r>
          </a:p>
          <a:p>
            <a:pPr algn="ctr"/>
            <a:r>
              <a:rPr lang="en-US" sz="135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FREE WITH UFMS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F91EB7-8821-A44F-BCBD-713C70DD55C1}"/>
              </a:ext>
            </a:extLst>
          </p:cNvPr>
          <p:cNvSpPr/>
          <p:nvPr/>
        </p:nvSpPr>
        <p:spPr>
          <a:xfrm>
            <a:off x="570431" y="2767804"/>
            <a:ext cx="54563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-regular"/>
              </a:rPr>
              <a:t>Week 1: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-regular"/>
              </a:rPr>
              <a:t>Introduction to Deductr. Goal for the 4-week group 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600" b="1" dirty="0">
                <a:solidFill>
                  <a:srgbClr val="48B6AB"/>
                </a:solidFill>
                <a:latin typeface="lato-regular"/>
              </a:rPr>
              <a:t>Week 2: Tips &amp; Tricks. Featured guests and users </a:t>
            </a:r>
            <a:br>
              <a:rPr lang="en-US" sz="1600" b="1" dirty="0">
                <a:solidFill>
                  <a:srgbClr val="48B6AB"/>
                </a:solidFill>
              </a:rPr>
            </a:b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-regular"/>
              </a:rPr>
              <a:t>Week 3: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-regular"/>
              </a:rPr>
              <a:t>Recruiting &amp; Retention with Deductr 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-regular"/>
              </a:rPr>
              <a:t>Week 4: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-regular"/>
              </a:rPr>
              <a:t>Call to Action / Getting your team on board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72204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528</Words>
  <Application>Microsoft Macintosh PowerPoint</Application>
  <PresentationFormat>On-screen Show (16:9)</PresentationFormat>
  <Paragraphs>80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Arial Narrow</vt:lpstr>
      <vt:lpstr>Avenir</vt:lpstr>
      <vt:lpstr>Avenir Black</vt:lpstr>
      <vt:lpstr>Avenir Book</vt:lpstr>
      <vt:lpstr>Avenir Light</vt:lpstr>
      <vt:lpstr>Calibri</vt:lpstr>
      <vt:lpstr>lato-regular</vt:lpstr>
      <vt:lpstr>Symbol</vt:lpstr>
      <vt:lpstr>Times New Roman</vt:lpstr>
      <vt:lpstr>Office Theme</vt:lpstr>
      <vt:lpstr>PowerPoint Presentation</vt:lpstr>
      <vt:lpstr>KEEP MORE OF WHAT YOU MAKE</vt:lpstr>
      <vt:lpstr>TAX BENEFITS</vt:lpstr>
      <vt:lpstr>SHOPPING ANNUITY BENEFITS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Rose Stack</dc:creator>
  <cp:lastModifiedBy>Sarah Rose Stack</cp:lastModifiedBy>
  <cp:revision>2</cp:revision>
  <dcterms:created xsi:type="dcterms:W3CDTF">2019-01-16T15:09:10Z</dcterms:created>
  <dcterms:modified xsi:type="dcterms:W3CDTF">2019-01-16T17:17:05Z</dcterms:modified>
</cp:coreProperties>
</file>